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3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0" autoAdjust="0"/>
  </p:normalViewPr>
  <p:slideViewPr>
    <p:cSldViewPr snapToGrid="0">
      <p:cViewPr varScale="1">
        <p:scale>
          <a:sx n="101" d="100"/>
          <a:sy n="101" d="100"/>
        </p:scale>
        <p:origin x="126" y="270"/>
      </p:cViewPr>
      <p:guideLst/>
    </p:cSldViewPr>
  </p:slideViewPr>
  <p:outlineViewPr>
    <p:cViewPr>
      <p:scale>
        <a:sx n="33" d="100"/>
        <a:sy n="33" d="100"/>
      </p:scale>
      <p:origin x="0" y="-7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555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750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185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8014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709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9670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938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955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392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273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15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461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951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593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66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819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0BAA7-6638-4931-9BF5-DA3C9262328E}" type="datetimeFigureOut">
              <a:rPr lang="pt-PT" smtClean="0"/>
              <a:t>25/10/2020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288CE82-660A-45C7-B2C7-49C04A5D426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708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41E65-E2ED-4035-81D7-866E138C0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430" y="1149647"/>
            <a:ext cx="9295140" cy="1402672"/>
          </a:xfrm>
        </p:spPr>
        <p:txBody>
          <a:bodyPr>
            <a:normAutofit/>
          </a:bodyPr>
          <a:lstStyle/>
          <a:p>
            <a:pPr algn="ctr"/>
            <a:r>
              <a:rPr lang="pt-PT" sz="6000" dirty="0"/>
              <a:t>Matrizes Inversas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942DF7-96AA-4EB4-9C80-FCACE060E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1" y="4582070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pt-PT" dirty="0"/>
              <a:t>Trabalho realizado por: André Silva;</a:t>
            </a:r>
          </a:p>
          <a:p>
            <a:r>
              <a:rPr lang="pt-PT" dirty="0"/>
              <a:t>                                         João Baptista.</a:t>
            </a:r>
          </a:p>
          <a:p>
            <a:pPr algn="r"/>
            <a:r>
              <a:rPr lang="pt-PT" dirty="0"/>
              <a:t>26/10/20</a:t>
            </a:r>
          </a:p>
        </p:txBody>
      </p:sp>
      <p:pic>
        <p:nvPicPr>
          <p:cNvPr id="3074" name="Picture 2" descr="Águeda, hub ensino indústria">
            <a:extLst>
              <a:ext uri="{FF2B5EF4-FFF2-40B4-BE49-F238E27FC236}">
                <a16:creationId xmlns:a16="http://schemas.microsoft.com/office/drawing/2014/main" id="{5270B1E3-E541-40E4-97BB-CCECDAA7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9" y="-433040"/>
            <a:ext cx="1982789" cy="181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2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035D3-ABE6-4A86-92DE-F23F54B8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Sistema não homogéneo de m equações e n incógnitas na forma matricial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1B7C726-C8B1-4F2A-A4C9-BD1A93423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82" y="2583401"/>
            <a:ext cx="7004236" cy="2949151"/>
          </a:xfrm>
        </p:spPr>
      </p:pic>
    </p:spTree>
    <p:extLst>
      <p:ext uri="{BB962C8B-B14F-4D97-AF65-F5344CB8AC3E}">
        <p14:creationId xmlns:p14="http://schemas.microsoft.com/office/powerpoint/2010/main" val="206203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6ED17-8CFD-41C4-9134-D47E10A9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73189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BR" dirty="0"/>
              <a:t>Se </a:t>
            </a:r>
            <a:r>
              <a:rPr lang="pt-BR" b="1" i="1" dirty="0"/>
              <a:t>A</a:t>
            </a:r>
            <a:r>
              <a:rPr lang="pt-BR" dirty="0"/>
              <a:t> for uma matriz quadrada com inversa como resolve o sistema </a:t>
            </a:r>
            <a:r>
              <a:rPr lang="pt-BR" b="1" i="1" dirty="0"/>
              <a:t>AX=B</a:t>
            </a:r>
            <a:r>
              <a:rPr lang="pt-BR" dirty="0"/>
              <a:t> em ordem a </a:t>
            </a:r>
            <a:r>
              <a:rPr lang="pt-BR" b="1" i="1" dirty="0"/>
              <a:t>X</a:t>
            </a:r>
            <a:r>
              <a:rPr lang="pt-BR" dirty="0"/>
              <a:t>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1555FE-F597-43E7-A261-1B9C74176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Para resolvermos esta questão devemos usar o </a:t>
            </a:r>
            <a:r>
              <a:rPr lang="pt-PT" b="1" dirty="0"/>
              <a:t>método da matriz inversa</a:t>
            </a:r>
            <a:r>
              <a:rPr lang="pt-PT" dirty="0"/>
              <a:t>.</a:t>
            </a:r>
          </a:p>
          <a:p>
            <a:r>
              <a:rPr lang="pt-BR" dirty="0"/>
              <a:t>É possível resolver o sistema </a:t>
            </a:r>
            <a:r>
              <a:rPr lang="pt-BR" b="1" i="1" dirty="0"/>
              <a:t>AX = B </a:t>
            </a:r>
            <a:r>
              <a:rPr lang="pt-BR" dirty="0"/>
              <a:t>como sendo uma equação matricial, para tal basta multiplicar ambos os membros da equação por </a:t>
            </a:r>
            <a:r>
              <a:rPr lang="pt-BR" b="1" i="1" dirty="0"/>
              <a:t>A elevado a −1</a:t>
            </a:r>
            <a:r>
              <a:rPr lang="pt-BR" dirty="0"/>
              <a:t>. Assim de 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3597ED-2936-481A-826E-68CE615A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75" y="3429000"/>
            <a:ext cx="4036730" cy="27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F3D57-1487-4380-A1F9-B9D37E61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Regra de Cramer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C485DC7-0294-4285-8D45-1D21F83A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1687" cy="4205056"/>
          </a:xfrm>
        </p:spPr>
        <p:txBody>
          <a:bodyPr/>
          <a:lstStyle/>
          <a:p>
            <a:r>
              <a:rPr lang="pt-PT" dirty="0"/>
              <a:t>Todo o sistema de </a:t>
            </a:r>
            <a:r>
              <a:rPr lang="pt-PT" dirty="0" err="1"/>
              <a:t>Cramer</a:t>
            </a:r>
            <a:r>
              <a:rPr lang="pt-PT" dirty="0"/>
              <a:t> é possível e determinado.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regra de </a:t>
            </a:r>
            <a:r>
              <a:rPr lang="pt-PT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Cramer</a:t>
            </a:r>
            <a:r>
              <a:rPr lang="pt-PT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só pode ser usada em sistemas de n equações e n incógnitas.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dirty="0"/>
              <a:t>Para sistemas com mais de 3 equações torna-se, por vezes, de difícil aplicação, uma vez que origina um número elevado de determinantes a calcular. A regra de Cramer consiste no seguinte:</a:t>
            </a:r>
          </a:p>
          <a:p>
            <a:pPr marL="400050" lv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dirty="0"/>
              <a:t>Calcula-se o determinante, </a:t>
            </a:r>
            <a:r>
              <a:rPr lang="pt-BR" sz="1800" b="1" i="1" dirty="0"/>
              <a:t>D</a:t>
            </a:r>
            <a:r>
              <a:rPr lang="pt-BR" sz="1800" dirty="0"/>
              <a:t>, da matriz dos coeficientes (ou do sistema);</a:t>
            </a:r>
          </a:p>
          <a:p>
            <a:pPr marL="400050" lv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dirty="0"/>
              <a:t>Calcula-se o determinante, </a:t>
            </a:r>
            <a:r>
              <a:rPr lang="pt-BR" sz="1800" b="1" i="1" dirty="0"/>
              <a:t>Di</a:t>
            </a:r>
            <a:r>
              <a:rPr lang="pt-BR" sz="1800" dirty="0"/>
              <a:t> , da matriz que se obtém da matriz dos coeficientes substituindo a coluna dos coeficientes da variável </a:t>
            </a:r>
            <a:r>
              <a:rPr lang="pt-BR" sz="1800" b="1" i="1" dirty="0"/>
              <a:t>xi</a:t>
            </a:r>
            <a:r>
              <a:rPr lang="pt-BR" sz="1800" dirty="0"/>
              <a:t> pela coluna dos termos independentes;</a:t>
            </a:r>
          </a:p>
          <a:p>
            <a:pPr marL="400050" lvl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2000" dirty="0"/>
              <a:t>Cada valor</a:t>
            </a:r>
            <a:r>
              <a:rPr lang="pt-BR" sz="2000" b="1" i="1" dirty="0"/>
              <a:t> xi </a:t>
            </a:r>
            <a:r>
              <a:rPr lang="pt-BR" sz="2000" dirty="0"/>
              <a:t>é calculado por</a:t>
            </a:r>
            <a:r>
              <a:rPr lang="pt-BR" sz="1800" dirty="0"/>
              <a:t>  </a:t>
            </a:r>
            <a:endParaRPr lang="pt-PT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B00D3C-B4AA-4AF2-A811-4ED4889E1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10" y="5273335"/>
            <a:ext cx="1261026" cy="73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DF08B-ACCD-4C8E-9D2C-166B4375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3" y="320557"/>
            <a:ext cx="8911687" cy="1280890"/>
          </a:xfrm>
        </p:spPr>
        <p:txBody>
          <a:bodyPr/>
          <a:lstStyle/>
          <a:p>
            <a:r>
              <a:rPr lang="pt-PT" dirty="0"/>
              <a:t>Exemplo da aplicação da Regra de </a:t>
            </a:r>
            <a:r>
              <a:rPr lang="pt-PT" dirty="0" err="1"/>
              <a:t>Cramer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8046360-10C2-45D7-9290-4B8B05804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3" y="1590761"/>
            <a:ext cx="4349553" cy="432889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AB4031-7148-4E13-815B-AD0182C63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3" y="2139246"/>
            <a:ext cx="1144577" cy="39264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3DCD2B-2128-4150-B30C-E80B485D31AB}"/>
              </a:ext>
            </a:extLst>
          </p:cNvPr>
          <p:cNvSpPr txBox="1"/>
          <p:nvPr/>
        </p:nvSpPr>
        <p:spPr>
          <a:xfrm>
            <a:off x="2477512" y="6011949"/>
            <a:ext cx="950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Regra de </a:t>
            </a:r>
            <a:r>
              <a:rPr lang="pt-PT" dirty="0" err="1"/>
              <a:t>Cramer</a:t>
            </a:r>
            <a:r>
              <a:rPr lang="pt-PT" dirty="0"/>
              <a:t> consiste na possibilidade de se calcular o valor de cada incógnita, independentemente da determinação das restantes.</a:t>
            </a:r>
          </a:p>
        </p:txBody>
      </p:sp>
    </p:spTree>
    <p:extLst>
      <p:ext uri="{BB962C8B-B14F-4D97-AF65-F5344CB8AC3E}">
        <p14:creationId xmlns:p14="http://schemas.microsoft.com/office/powerpoint/2010/main" val="419128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EC5B9-F674-49E1-BA0A-2BE29F1D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1170D93-0003-428E-8AF0-FD6A168C1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61699"/>
            <a:ext cx="6599543" cy="4395788"/>
          </a:xfrm>
        </p:spPr>
      </p:pic>
    </p:spTree>
    <p:extLst>
      <p:ext uri="{BB962C8B-B14F-4D97-AF65-F5344CB8AC3E}">
        <p14:creationId xmlns:p14="http://schemas.microsoft.com/office/powerpoint/2010/main" val="253835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DDAD6-2CCD-4059-AFD0-5DCB9082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22FE78A-32ED-4AAF-8F51-D09F8CBB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67649"/>
            <a:ext cx="6817291" cy="4478338"/>
          </a:xfrm>
        </p:spPr>
      </p:pic>
    </p:spTree>
    <p:extLst>
      <p:ext uri="{BB962C8B-B14F-4D97-AF65-F5344CB8AC3E}">
        <p14:creationId xmlns:p14="http://schemas.microsoft.com/office/powerpoint/2010/main" val="1423842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4F305-541E-44F1-B937-C50AF8801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137BF59-17C9-48A1-A683-47183C44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022211"/>
            <a:ext cx="3468105" cy="4662675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75E22F5-BDAD-43FA-9219-7B652A0E1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2022210"/>
            <a:ext cx="3468105" cy="46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B08AE-74FC-4751-884D-85C6B511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8A792F1-29AF-4E47-88A7-42A1986AB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882066"/>
            <a:ext cx="3417258" cy="482945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A55789-1F22-4933-B987-E09F03033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882066"/>
            <a:ext cx="3417258" cy="48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50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EDCA1-8F76-44F2-AB8C-A38E77EB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F5402EE-1875-4907-BF44-33C4141AC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46" y="1796247"/>
            <a:ext cx="3328482" cy="489751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E4BDC78-A8F9-4B7E-BD1D-8D77A1DCB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9" y="1796247"/>
            <a:ext cx="3328482" cy="4897516"/>
          </a:xfrm>
          <a:prstGeom prst="rect">
            <a:avLst/>
          </a:prstGeom>
        </p:spPr>
      </p:pic>
      <p:pic>
        <p:nvPicPr>
          <p:cNvPr id="2050" name="Picture 2" descr="Number Sticker Arial 3 - Stickermaster">
            <a:extLst>
              <a:ext uri="{FF2B5EF4-FFF2-40B4-BE49-F238E27FC236}">
                <a16:creationId xmlns:a16="http://schemas.microsoft.com/office/drawing/2014/main" id="{57C7631C-A469-438E-B021-39861AE2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79" y="1850623"/>
            <a:ext cx="108753" cy="1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67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0E165-C4FC-41D5-AD75-921648C7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9632E8F-9928-402A-8DCC-818B43D0F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66655"/>
            <a:ext cx="3314593" cy="492710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6137DE-7DEF-4301-A2F3-8D10DC599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766655"/>
            <a:ext cx="3314593" cy="49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6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DF1B5-642B-4F1A-834E-31FFCC54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é a inversa de uma matriz? Há requisitos para a sua existência?</a:t>
            </a:r>
            <a:br>
              <a:rPr lang="pt-BR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10BFB03-FB69-4113-913F-370122BC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pt-PT" dirty="0"/>
              <a:t>Seja </a:t>
            </a:r>
            <a:r>
              <a:rPr lang="pt-PT" b="1" i="1" dirty="0"/>
              <a:t>A</a:t>
            </a:r>
            <a:r>
              <a:rPr lang="pt-PT" dirty="0"/>
              <a:t> uma matriz quadrada. A matriz inversa de </a:t>
            </a:r>
            <a:r>
              <a:rPr lang="pt-PT" b="1" i="1" dirty="0"/>
              <a:t>A</a:t>
            </a:r>
            <a:r>
              <a:rPr lang="pt-PT" dirty="0"/>
              <a:t>, denotada por </a:t>
            </a:r>
            <a:r>
              <a:rPr lang="pt-PT" b="1" i="1" dirty="0"/>
              <a:t>A</a:t>
            </a:r>
            <a:r>
              <a:rPr lang="pt-PT" dirty="0"/>
              <a:t> elevado a -1, é a matriz que satisfaz a seguinte condição: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     </a:t>
            </a:r>
          </a:p>
          <a:p>
            <a:pPr marL="0" indent="0">
              <a:buNone/>
            </a:pPr>
            <a:r>
              <a:rPr lang="pt-PT" dirty="0"/>
              <a:t>     onde </a:t>
            </a:r>
            <a:r>
              <a:rPr lang="pt-PT" b="1" i="1" dirty="0">
                <a:latin typeface="Bell MT" panose="02020503060305020303" pitchFamily="18" charset="0"/>
              </a:rPr>
              <a:t>I </a:t>
            </a:r>
            <a:r>
              <a:rPr lang="pt-PT" dirty="0"/>
              <a:t>é a matriz identidade do mesmo tipo que </a:t>
            </a:r>
            <a:r>
              <a:rPr lang="pt-PT" b="1" i="1" dirty="0"/>
              <a:t>A</a:t>
            </a:r>
            <a:r>
              <a:rPr lang="pt-PT" dirty="0"/>
              <a:t>.</a:t>
            </a:r>
          </a:p>
          <a:p>
            <a:r>
              <a:rPr lang="pt-PT" dirty="0"/>
              <a:t>Nem todas as matrizes quadradas admitem inversa. Para uma matriz admitir inversa esta tem que ser quadrada e o seu determinante tem que ser diferente de 0. Se uma matriz admitir inversa ela é única e diz-se que a matriz é invertível ou regular. Se o determinante da matriz for igual a 0 pode se concluir que não possui inversa e diz-se que é uma matriz singular.</a:t>
            </a:r>
          </a:p>
          <a:p>
            <a:pPr marL="0" indent="0">
              <a:buNone/>
            </a:pPr>
            <a:r>
              <a:rPr lang="pt-PT" dirty="0"/>
              <a:t>      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B81BD3-DC14-4290-9AF7-42C97106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47" y="2931215"/>
            <a:ext cx="2326100" cy="49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45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8A242-DF1D-44EE-8B8D-04B93C4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Bibliografia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FA57A8C-4984-454F-B7E2-728DDF209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Google Imagens</a:t>
            </a:r>
          </a:p>
          <a:p>
            <a:r>
              <a:rPr lang="pt-PT" dirty="0"/>
              <a:t>Youtube</a:t>
            </a:r>
          </a:p>
          <a:p>
            <a:r>
              <a:rPr lang="pt-PT" dirty="0"/>
              <a:t>Sebenta Matemática</a:t>
            </a:r>
          </a:p>
          <a:p>
            <a:r>
              <a:rPr lang="pt-PT" dirty="0"/>
              <a:t>https://www.todamateria.com.br/matriz-inversa/</a:t>
            </a:r>
          </a:p>
        </p:txBody>
      </p:sp>
    </p:spTree>
    <p:extLst>
      <p:ext uri="{BB962C8B-B14F-4D97-AF65-F5344CB8AC3E}">
        <p14:creationId xmlns:p14="http://schemas.microsoft.com/office/powerpoint/2010/main" val="265660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148D-D528-4650-8170-955D1235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Determinante da matriz inversa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B667CD-7D85-4E1B-812A-7920654D1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Através de uma propriedade dos determinantes que diz que o determinante do produto de duas matrizes quadradas da mesma ordem é igual ao produto dos determinantes e da definição de matriz inversa é também possível estabelecer uma relação entre o determinante de uma matriz e o determinante da sua inversa: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dirty="0"/>
              <a:t>     donde se conclui que: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9350A1-FEEF-4BFC-B1AC-BDC1A9FCF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71" y="3565822"/>
            <a:ext cx="3409082" cy="498533"/>
          </a:xfrm>
          <a:prstGeom prst="rect">
            <a:avLst/>
          </a:prstGeom>
        </p:spPr>
      </p:pic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854F95B6-EDC6-4DEA-BEC8-0D712269D087}"/>
              </a:ext>
            </a:extLst>
          </p:cNvPr>
          <p:cNvCxnSpPr>
            <a:cxnSpLocks/>
          </p:cNvCxnSpPr>
          <p:nvPr/>
        </p:nvCxnSpPr>
        <p:spPr>
          <a:xfrm>
            <a:off x="8170877" y="3689253"/>
            <a:ext cx="0" cy="251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0D40232C-3407-458F-9000-9A1EDE7F7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024" y="4292955"/>
            <a:ext cx="2205776" cy="4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8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00FF2-02E2-415A-858B-99325046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se calcula a inversa de uma matriz?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A79F572-D3AC-4346-96EB-5436340E2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083264"/>
            <a:ext cx="8915400" cy="4774735"/>
          </a:xfrm>
        </p:spPr>
        <p:txBody>
          <a:bodyPr/>
          <a:lstStyle/>
          <a:p>
            <a:r>
              <a:rPr lang="pt-PT" dirty="0"/>
              <a:t>Para determinar a inversa de uma matriz existem vários processos. No que se segue determina-se a inversa de uma matriz recorrendo á </a:t>
            </a:r>
            <a:r>
              <a:rPr lang="pt-PT" b="1" dirty="0"/>
              <a:t>matriz adjunta</a:t>
            </a:r>
            <a:r>
              <a:rPr lang="pt-PT" dirty="0"/>
              <a:t>. </a:t>
            </a:r>
          </a:p>
          <a:p>
            <a:r>
              <a:rPr lang="pt-BR" dirty="0"/>
              <a:t>Dada uma matriz quadrada </a:t>
            </a:r>
            <a:r>
              <a:rPr lang="pt-BR" b="1" i="1" dirty="0"/>
              <a:t>A</a:t>
            </a:r>
            <a:r>
              <a:rPr lang="pt-BR" dirty="0"/>
              <a:t>, define-se a matriz adjunta de </a:t>
            </a:r>
            <a:r>
              <a:rPr lang="pt-BR" b="1" i="1" dirty="0"/>
              <a:t>A</a:t>
            </a:r>
            <a:r>
              <a:rPr lang="pt-BR" dirty="0"/>
              <a:t>, </a:t>
            </a:r>
            <a:r>
              <a:rPr lang="pt-BR" b="1" i="1" dirty="0"/>
              <a:t>adjA</a:t>
            </a:r>
            <a:r>
              <a:rPr lang="pt-BR" dirty="0"/>
              <a:t>, como sendo a transposta da matriz dos complementos algébricos, </a:t>
            </a:r>
            <a:r>
              <a:rPr lang="pt-BR" b="1" i="1" dirty="0"/>
              <a:t>Cij</a:t>
            </a:r>
            <a:r>
              <a:rPr lang="pt-BR" dirty="0"/>
              <a:t> , de </a:t>
            </a:r>
            <a:r>
              <a:rPr lang="pt-BR" b="1" i="1" dirty="0"/>
              <a:t>A</a:t>
            </a:r>
            <a:r>
              <a:rPr lang="pt-BR" dirty="0"/>
              <a:t>, ou seja:</a:t>
            </a:r>
          </a:p>
          <a:p>
            <a:endParaRPr lang="pt-BR" dirty="0"/>
          </a:p>
          <a:p>
            <a:r>
              <a:rPr lang="pt-BR" dirty="0"/>
              <a:t>Dada uma matriz quadrada invertível, </a:t>
            </a:r>
            <a:r>
              <a:rPr lang="pt-BR" b="1" i="1" dirty="0"/>
              <a:t>A</a:t>
            </a:r>
            <a:r>
              <a:rPr lang="pt-BR" dirty="0"/>
              <a:t>, prova-se que: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     Sendo assim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 encontrando-se assim uma forma de determinar a inversa de uma matriz               invertível.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C2673B-9E90-41D0-9EB7-C0430BF60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39" y="3699551"/>
            <a:ext cx="1908856" cy="5842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E6B029-7F8B-40BD-BC02-B7477615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827" y="4702763"/>
            <a:ext cx="3653878" cy="5842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F710C13-02DF-4F29-BC94-32A5B9A5B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99" y="5287024"/>
            <a:ext cx="2028735" cy="7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1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7ABFB-D816-4929-80F1-5F503F42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 Propriedades da matriz inversa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1D008D6-7679-4F8F-8716-3B5AF6628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738695" cy="3777622"/>
          </a:xfrm>
        </p:spPr>
        <p:txBody>
          <a:bodyPr/>
          <a:lstStyle/>
          <a:p>
            <a:r>
              <a:rPr lang="pt-PT" dirty="0"/>
              <a:t>A inversão de matrizes possui algumas propriedades das quais destacam--se as seguintes: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D03937-5DF9-4900-9709-66AA2E7A5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82" y="3107185"/>
            <a:ext cx="7627172" cy="21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8A911-90BD-4EB8-8D7D-43093AF1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é um sistema de equações lineares de m equações e n incógnitas? Porque se diz linear?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0E6E60-DA60-4879-9E25-FA6146DC4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31254"/>
            <a:ext cx="8915400" cy="4258322"/>
          </a:xfrm>
        </p:spPr>
        <p:txBody>
          <a:bodyPr/>
          <a:lstStyle/>
          <a:p>
            <a:r>
              <a:rPr lang="pt-BR" dirty="0"/>
              <a:t>Um sistema de equações lineares com m equações e n incógnitas é um conjunto de equações do tipo: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Diz-se linear porque  é um conjunto finito de equações lineares aplicadas num mesmo conjunto, igualmente finito, de variáveis.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E79083-C06B-4381-83ED-42DD311FA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40" y="2956265"/>
            <a:ext cx="6687144" cy="24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2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818A4-B5A1-4BDA-9561-971D2512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a solução do sistema de equações lineares?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0C91D38-2467-46CE-86EF-4EB3C68F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solução de um sistema de equações lineares é um n-uplo do tipo (x1, x2, …, xn) que satisfaz simultaneamente as m equações</a:t>
            </a:r>
          </a:p>
          <a:p>
            <a:endParaRPr lang="pt-BR" dirty="0"/>
          </a:p>
          <a:p>
            <a:r>
              <a:rPr lang="pt-BR" dirty="0"/>
              <a:t>A solução de um sistema de equações lineares são os valores das respetivas incógnitas.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5095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1241C-A823-446C-BCDD-3280EE96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Sistema homogéneo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95473F9-749F-4DDE-B8DF-0F14338A0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103" y="1853428"/>
            <a:ext cx="8809716" cy="4724400"/>
          </a:xfrm>
        </p:spPr>
        <p:txBody>
          <a:bodyPr/>
          <a:lstStyle/>
          <a:p>
            <a:r>
              <a:rPr lang="pt-BR" dirty="0"/>
              <a:t>O sistema homogéneo é um sistema em que os termos independentes, bi, i = 1, …, n são todos nulos.</a:t>
            </a:r>
          </a:p>
          <a:p>
            <a:r>
              <a:rPr lang="pt-BR" dirty="0"/>
              <a:t>Sistema homogéneo de m equações e n incógnitas na forma matricial: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Este sistema pode ter ou não ter solução.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141799-0770-4DE8-A5EF-C9723928F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01" y="3532114"/>
            <a:ext cx="6416720" cy="270177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656B841-1586-462D-AB22-E894631FE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87" y="3829194"/>
            <a:ext cx="254602" cy="38643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064C181-BF61-4777-92CC-12F92E478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87" y="4444228"/>
            <a:ext cx="256600" cy="37029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ADEB82D-2AAE-4E71-B22D-646375E7B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193" y="5614142"/>
            <a:ext cx="352310" cy="3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7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25B6F-F7DA-4604-AB16-0D8A1122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Existência de soluções e denominação de um sistema de equações lineares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90A46B-0328-4E24-8062-FCB43D13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328909"/>
            <a:ext cx="9022780" cy="3770050"/>
          </a:xfrm>
        </p:spPr>
        <p:txBody>
          <a:bodyPr/>
          <a:lstStyle/>
          <a:p>
            <a:r>
              <a:rPr lang="pt-BR" dirty="0"/>
              <a:t>Um sistema pode ser </a:t>
            </a:r>
            <a:r>
              <a:rPr lang="pt-BR" b="1" dirty="0"/>
              <a:t>possível</a:t>
            </a:r>
            <a:r>
              <a:rPr lang="pt-BR" dirty="0"/>
              <a:t> ou </a:t>
            </a:r>
            <a:r>
              <a:rPr lang="pt-BR" b="1" dirty="0"/>
              <a:t>impossível </a:t>
            </a:r>
            <a:r>
              <a:rPr lang="pt-BR" dirty="0"/>
              <a:t>atendendo à existência de solução. </a:t>
            </a:r>
          </a:p>
          <a:p>
            <a:r>
              <a:rPr lang="pt-BR" dirty="0"/>
              <a:t>Um sistema de equações lineares diz-se </a:t>
            </a:r>
            <a:r>
              <a:rPr lang="pt-BR" b="1" dirty="0"/>
              <a:t>possível</a:t>
            </a:r>
            <a:r>
              <a:rPr lang="pt-BR" dirty="0"/>
              <a:t> quando tem pelo menos uma solução. No caso de um sistema ter </a:t>
            </a:r>
            <a:r>
              <a:rPr lang="pt-BR" b="1" dirty="0"/>
              <a:t>uma única solução </a:t>
            </a:r>
            <a:r>
              <a:rPr lang="pt-BR" dirty="0"/>
              <a:t>diz-se </a:t>
            </a:r>
            <a:r>
              <a:rPr lang="pt-BR" b="1" dirty="0"/>
              <a:t>possível e determinado</a:t>
            </a:r>
            <a:r>
              <a:rPr lang="pt-BR" dirty="0"/>
              <a:t>, caso tenha </a:t>
            </a:r>
            <a:r>
              <a:rPr lang="pt-BR" b="1" dirty="0"/>
              <a:t>várias soluções </a:t>
            </a:r>
            <a:r>
              <a:rPr lang="pt-BR" dirty="0"/>
              <a:t>designa-se por </a:t>
            </a:r>
            <a:r>
              <a:rPr lang="pt-BR" b="1" dirty="0"/>
              <a:t>possível indeterminado</a:t>
            </a:r>
            <a:r>
              <a:rPr lang="pt-BR" dirty="0"/>
              <a:t>. </a:t>
            </a:r>
          </a:p>
          <a:p>
            <a:r>
              <a:rPr lang="pt-BR" dirty="0"/>
              <a:t>Um sistema de equações diz-se </a:t>
            </a:r>
            <a:r>
              <a:rPr lang="pt-BR" b="1" dirty="0"/>
              <a:t>impossível</a:t>
            </a:r>
            <a:r>
              <a:rPr lang="pt-BR" dirty="0"/>
              <a:t> caso </a:t>
            </a:r>
            <a:r>
              <a:rPr lang="pt-BR" b="1" dirty="0"/>
              <a:t>não tenha soluções</a:t>
            </a:r>
            <a:r>
              <a:rPr lang="pt-BR" dirty="0"/>
              <a:t>, ou seja o conjunto solução seja o vazio.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4177362"/>
      </p:ext>
    </p:extLst>
  </p:cSld>
  <p:clrMapOvr>
    <a:masterClrMapping/>
  </p:clrMapOvr>
</p:sld>
</file>

<file path=ppt/theme/theme1.xml><?xml version="1.0" encoding="utf-8"?>
<a:theme xmlns:a="http://schemas.openxmlformats.org/drawingml/2006/main" name="Haste">
  <a:themeElements>
    <a:clrScheme name="Hast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Has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as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1593</TotalTime>
  <Words>811</Words>
  <Application>Microsoft Office PowerPoint</Application>
  <PresentationFormat>Ecrã Panorâmico</PresentationFormat>
  <Paragraphs>90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5" baseType="lpstr">
      <vt:lpstr>Arial</vt:lpstr>
      <vt:lpstr>Bell MT</vt:lpstr>
      <vt:lpstr>Century Gothic</vt:lpstr>
      <vt:lpstr>Wingdings 3</vt:lpstr>
      <vt:lpstr>Haste</vt:lpstr>
      <vt:lpstr>Matrizes Inversas</vt:lpstr>
      <vt:lpstr>O que é a inversa de uma matriz? Há requisitos para a sua existência? </vt:lpstr>
      <vt:lpstr>Determinante da matriz inversa </vt:lpstr>
      <vt:lpstr>Como se calcula a inversa de uma matriz?</vt:lpstr>
      <vt:lpstr> Propriedades da matriz inversa</vt:lpstr>
      <vt:lpstr>O que é um sistema de equações lineares de m equações e n incógnitas? Porque se diz linear?</vt:lpstr>
      <vt:lpstr>O que é a solução do sistema de equações lineares?</vt:lpstr>
      <vt:lpstr>Sistema homogéneo</vt:lpstr>
      <vt:lpstr>Existência de soluções e denominação de um sistema de equações lineares</vt:lpstr>
      <vt:lpstr>Sistema não homogéneo de m equações e n incógnitas na forma matricial</vt:lpstr>
      <vt:lpstr>Se A for uma matriz quadrada com inversa como resolve o sistema AX=B em ordem a X?</vt:lpstr>
      <vt:lpstr>Regra de Cramer</vt:lpstr>
      <vt:lpstr>Exemplo da aplicação da Regra de Cramer</vt:lpstr>
      <vt:lpstr>Exercícios</vt:lpstr>
      <vt:lpstr>Exercícios</vt:lpstr>
      <vt:lpstr>Exercícios</vt:lpstr>
      <vt:lpstr>Exercícios</vt:lpstr>
      <vt:lpstr>Exercícios</vt:lpstr>
      <vt:lpstr>Exercícios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Matrizes Inversas</dc:title>
  <dc:creator>André Silva</dc:creator>
  <cp:lastModifiedBy>André Silva</cp:lastModifiedBy>
  <cp:revision>32</cp:revision>
  <dcterms:created xsi:type="dcterms:W3CDTF">2020-10-25T15:08:01Z</dcterms:created>
  <dcterms:modified xsi:type="dcterms:W3CDTF">2020-10-26T17:41:39Z</dcterms:modified>
</cp:coreProperties>
</file>